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 lvl="0">
      <a:defRPr lang="ru-RU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E32E4-16FA-49AC-AF1E-F7938AE96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A2B75CF-E055-4022-82D8-D49B9D9F8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62E9E5-504B-47F6-8812-A8CCD95AB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38B4BD-057D-4C65-9C71-84E165D4D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E47207-3713-4FE0-AAF4-5521112C0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444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300F82-D3A0-451B-BDCF-66EC43B9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74A87DE-99D7-4B4B-BF37-2F0C3B4EB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F32AE6-575A-4286-87A7-FC85D11E9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638B8E-7A34-45F9-BC44-D5CA285BE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320A33-C8A6-4893-BD65-9FAD37F54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9468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BFFDC52-60A3-45C6-AC76-536F1C4C2C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87FA910-9123-4EA3-9FA4-EAD89D14FE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E88044-632D-42CC-AD6C-028BD077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F84B53-629E-4A8F-BCB5-94EEF84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5D0D9F-E25C-4BAB-BF33-F48A30A01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14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A436F-F96E-4837-BC4B-97F622994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9D9804-53F3-4D70-A9D9-E2BEE8A98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25E813-31FF-4178-8435-9C3B0F1A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CFBF37-4B34-444F-AB5C-A7A890684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AD49F4-9706-4115-9A2C-5582D04DA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202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6DB409-3169-4802-B4D0-F036157B0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E0FD3E-A5D7-4008-BCA3-0E44B6CB7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E06979-90E7-4DE5-87C5-590E51424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6EC389-62A4-42AB-BBF6-D0FCB61EB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B47324-BAF2-481B-AA81-BFB53C38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448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0B6D07-3B23-4030-A062-D62AC7433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1F6A0A-EE8C-420A-8030-7625D1E21E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6404D7-E17C-4BC2-B6D9-F3F3A7B88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43DD9B4-579E-4FA0-8225-FAA8CA72D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DEC4A8-1011-4D12-9D3C-9C78096C9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35BEB6-82CC-4C69-A2AB-1E8398AA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816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99EAB-142F-4400-BF0D-9F95620F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977A82-7DF0-41B0-8B01-C4C47B54D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8EA9C3-6599-46CB-ADC9-9B2089DEB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90E729D-C53A-434C-AF8F-3CB6F37AA3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17918BD-A84F-4160-A01B-BA5788D94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33C1419-7B02-45B1-ADB2-5A9EC8F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153431B-86B7-4712-A458-F9BD81A63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27C95E9-7D3F-49BC-A38E-2AA32E9C5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813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4BBB27-A8CB-4B90-B787-AD90ED04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95C354C-B985-4B63-AA2D-0BDAFCAC7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1AA350A-EA4D-473B-9D51-D058F23C1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B3D719B-0A82-413A-8D3E-6A8EB8952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022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06A6239-2371-4B40-8F6B-D3AAA10D1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81561AE-7B06-4F50-BAF7-CF7B7CC7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D919D6-E9BF-4A92-AC8C-0F7EEF37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598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A8B8C-2FD0-4EE3-AFFF-B284C3BD0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3D740A-209D-4BF1-B5DE-6842342DB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077197-E2D0-4E59-BAE6-8C7C7B2D92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8DF978C-5321-4DBF-A757-30DD3EBF0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6D684C-E286-4C8F-81B3-5450891AD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63C24B-16E5-49CE-BF0F-7E7B2323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953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1E22F-D317-4615-AD78-B35213E7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125067F-3E29-4EC7-9147-3D9A0EA34A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2306DA-664C-4C88-A70A-C0362CC46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5754EF5-6E6F-479B-9B2E-A8BD56CA0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9BB1D9-4A64-4117-975F-9CFACB1A9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E1CF3F-1F07-47AE-AC3A-3F1DEE2A5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39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B5452-A1E5-4978-968A-42F355DDE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357286-9213-4E41-A9A7-269A831CC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4AA322-2E44-4645-8B74-EB50F953B4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84B7D-BA85-4604-BC4C-EF930BCDBFF3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406E9D-BDBA-4428-A88C-E6694D086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BAA139-58F9-43AD-82B3-895DFA26F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24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Изображение выглядит как транспортное средство, Наземный транспорт, колесо, ши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E10DD81-62C2-882D-1A5D-EC7DABE59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55F41-2D2D-476E-A1E3-BBDD46A85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223" y="2134397"/>
            <a:ext cx="8102353" cy="2048522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  <a:br>
              <a:rPr lang="ru-RU" sz="2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ru-RU" sz="2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«Разработка информационного пространства для подбора автомобилей» </a:t>
            </a:r>
            <a:br>
              <a:rPr lang="ru-RU" sz="2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ВКР №</a:t>
            </a:r>
            <a:r>
              <a:rPr lang="en-US" sz="2000" dirty="0">
                <a:solidFill>
                  <a:schemeClr val="accent4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09.02.07.21.4.2.</a:t>
            </a:r>
            <a:r>
              <a:rPr lang="ru-RU" sz="2000" dirty="0">
                <a:solidFill>
                  <a:schemeClr val="accent4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19</a:t>
            </a:r>
            <a:endParaRPr lang="ru-RU" sz="6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4CE24D3-AC69-437F-AE05-D3573D891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9992" y="4075644"/>
            <a:ext cx="3444534" cy="1651285"/>
          </a:xfrm>
        </p:spPr>
        <p:txBody>
          <a:bodyPr anchor="ctr">
            <a:noAutofit/>
          </a:bodyPr>
          <a:lstStyle/>
          <a:p>
            <a:pPr algn="l">
              <a:spcBef>
                <a:spcPts val="0"/>
              </a:spcBef>
            </a:pPr>
            <a:r>
              <a:rPr lang="ru-RU" sz="18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Работу выполнил:</a:t>
            </a:r>
          </a:p>
          <a:p>
            <a:pPr algn="l">
              <a:spcBef>
                <a:spcPts val="0"/>
              </a:spcBef>
            </a:pPr>
            <a:r>
              <a:rPr lang="ru-RU" sz="18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обучающийся 21ИСП2 группы</a:t>
            </a:r>
          </a:p>
          <a:p>
            <a:pPr algn="l">
              <a:spcBef>
                <a:spcPts val="0"/>
              </a:spcBef>
            </a:pPr>
            <a:r>
              <a:rPr lang="ru-RU" sz="18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Лавров Леонид Сергеевич</a:t>
            </a:r>
          </a:p>
          <a:p>
            <a:pPr algn="l">
              <a:spcBef>
                <a:spcPts val="0"/>
              </a:spcBef>
            </a:pPr>
            <a:r>
              <a:rPr lang="ru-RU" sz="18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</a:t>
            </a:r>
          </a:p>
          <a:p>
            <a:pPr algn="l">
              <a:spcBef>
                <a:spcPts val="0"/>
              </a:spcBef>
            </a:pPr>
            <a:r>
              <a:rPr lang="ru-RU" sz="18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Силина Александра Андреевна</a:t>
            </a:r>
          </a:p>
        </p:txBody>
      </p:sp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5A021213-D472-43DF-9C44-467F15234022}"/>
              </a:ext>
            </a:extLst>
          </p:cNvPr>
          <p:cNvSpPr txBox="1">
            <a:spLocks/>
          </p:cNvSpPr>
          <p:nvPr/>
        </p:nvSpPr>
        <p:spPr>
          <a:xfrm>
            <a:off x="5201850" y="6347534"/>
            <a:ext cx="1788300" cy="5104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4D485B"/>
              </a:buClr>
              <a:buSzPts val="1800"/>
            </a:pPr>
            <a:r>
              <a:rPr lang="ru-RU" sz="18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Пермь, 2025</a:t>
            </a:r>
            <a:endParaRPr lang="ru-RU" sz="18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ts val="0"/>
              </a:spcBef>
              <a:buClr>
                <a:srgbClr val="4D485B"/>
              </a:buClr>
              <a:buSzPts val="1800"/>
            </a:pPr>
            <a:endParaRPr lang="ru-RU" sz="18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2" descr="ПТПИТ | Пермский техникум | Пермь | ВКонтакте">
            <a:extLst>
              <a:ext uri="{FF2B5EF4-FFF2-40B4-BE49-F238E27FC236}">
                <a16:creationId xmlns:a16="http://schemas.microsoft.com/office/drawing/2014/main" id="{7C9537B0-B1B6-45F5-89FD-274457F747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4" descr="ПТПИТ | Пермский техникум | Пермь | ВКонтакте">
            <a:extLst>
              <a:ext uri="{FF2B5EF4-FFF2-40B4-BE49-F238E27FC236}">
                <a16:creationId xmlns:a16="http://schemas.microsoft.com/office/drawing/2014/main" id="{717F549D-7B3A-4AB1-9195-746B1D1EF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DE2D425-F059-49B4-8F50-796C1D406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6"/>
          <a:stretch/>
        </p:blipFill>
        <p:spPr>
          <a:xfrm>
            <a:off x="3923839" y="194692"/>
            <a:ext cx="6132622" cy="1404289"/>
          </a:xfrm>
          <a:prstGeom prst="rect">
            <a:avLst/>
          </a:prstGeom>
        </p:spPr>
      </p:pic>
      <p:sp>
        <p:nvSpPr>
          <p:cNvPr id="25" name="Freeform 25">
            <a:extLst>
              <a:ext uri="{FF2B5EF4-FFF2-40B4-BE49-F238E27FC236}">
                <a16:creationId xmlns:a16="http://schemas.microsoft.com/office/drawing/2014/main" id="{AAE4D82C-C213-8401-260D-1F743006ABF9}"/>
              </a:ext>
            </a:extLst>
          </p:cNvPr>
          <p:cNvSpPr/>
          <p:nvPr/>
        </p:nvSpPr>
        <p:spPr>
          <a:xfrm>
            <a:off x="1411438" y="145127"/>
            <a:ext cx="1571570" cy="1503418"/>
          </a:xfrm>
          <a:custGeom>
            <a:avLst/>
            <a:gdLst/>
            <a:ahLst/>
            <a:cxnLst/>
            <a:rect l="l" t="t" r="r" b="b"/>
            <a:pathLst>
              <a:path w="2097747" h="2119906">
                <a:moveTo>
                  <a:pt x="0" y="0"/>
                </a:moveTo>
                <a:lnTo>
                  <a:pt x="2097747" y="0"/>
                </a:lnTo>
                <a:lnTo>
                  <a:pt x="2097747" y="2119906"/>
                </a:lnTo>
                <a:lnTo>
                  <a:pt x="0" y="2119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77463521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потолок, метро, свет, линия">
            <a:extLst>
              <a:ext uri="{FF2B5EF4-FFF2-40B4-BE49-F238E27FC236}">
                <a16:creationId xmlns:a16="http://schemas.microsoft.com/office/drawing/2014/main" id="{65E7D758-11BC-9CE0-CE77-6DF471C43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4D780E-FC5E-4A95-A8BC-34A575C5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1B38B3F7-8DF4-E929-B737-5D2DA5664C62}"/>
              </a:ext>
            </a:extLst>
          </p:cNvPr>
          <p:cNvSpPr/>
          <p:nvPr/>
        </p:nvSpPr>
        <p:spPr>
          <a:xfrm>
            <a:off x="10468029" y="5278438"/>
            <a:ext cx="1571570" cy="1503418"/>
          </a:xfrm>
          <a:custGeom>
            <a:avLst/>
            <a:gdLst/>
            <a:ahLst/>
            <a:cxnLst/>
            <a:rect l="l" t="t" r="r" b="b"/>
            <a:pathLst>
              <a:path w="2097747" h="2119906">
                <a:moveTo>
                  <a:pt x="0" y="0"/>
                </a:moveTo>
                <a:lnTo>
                  <a:pt x="2097747" y="0"/>
                </a:lnTo>
                <a:lnTo>
                  <a:pt x="2097747" y="2119906"/>
                </a:lnTo>
                <a:lnTo>
                  <a:pt x="0" y="2119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85611167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потолок, метро, свет, линия">
            <a:extLst>
              <a:ext uri="{FF2B5EF4-FFF2-40B4-BE49-F238E27FC236}">
                <a16:creationId xmlns:a16="http://schemas.microsoft.com/office/drawing/2014/main" id="{545AF3B9-497F-A4F0-C09C-93031820E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EAADA6-20A7-461D-95F9-8544DC3F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Рекомендуемые системные требования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25501D-4788-409C-BF99-6AF7882AC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976" y="2194402"/>
            <a:ext cx="6259173" cy="317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9584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потолок, метро, свет, линия">
            <a:extLst>
              <a:ext uri="{FF2B5EF4-FFF2-40B4-BE49-F238E27FC236}">
                <a16:creationId xmlns:a16="http://schemas.microsoft.com/office/drawing/2014/main" id="{E65C6CBE-49DA-B70D-7BC9-9179AA46C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E477B-E380-43F9-B95E-EBD4E234D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производственных затрат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36501-A05B-44D7-AC13-ED4C733FD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321" y="2530276"/>
            <a:ext cx="8933058" cy="221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763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потолок, метро, свет, линия">
            <a:extLst>
              <a:ext uri="{FF2B5EF4-FFF2-40B4-BE49-F238E27FC236}">
                <a16:creationId xmlns:a16="http://schemas.microsoft.com/office/drawing/2014/main" id="{904EE5B1-2AF4-1363-2B99-433C73715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3" y="365125"/>
            <a:ext cx="11401425" cy="11398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Актуальность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53EDDDCF-464E-4464-A0CE-730F9D239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874" y="1628776"/>
            <a:ext cx="11401425" cy="4351338"/>
          </a:xfrm>
        </p:spPr>
        <p:txBody>
          <a:bodyPr/>
          <a:lstStyle/>
          <a:p>
            <a:pPr marL="0" indent="0">
              <a:buNone/>
            </a:pPr>
            <a:r>
              <a:rPr lang="ru-RU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</a:t>
            </a:r>
            <a:r>
              <a:rPr lang="ru-RU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Сложность подбора автомобиля из-за множества параметров (марка, модель, год, пробег, цена).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</a:t>
            </a:r>
            <a:r>
              <a:rPr lang="ru-RU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Веб-приложение «</a:t>
            </a:r>
            <a:r>
              <a:rPr lang="ru-RU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AutoSmart</a:t>
            </a:r>
            <a:r>
              <a:rPr lang="ru-RU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для удобного поиска и сравнения автомобилей.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  <a:r>
              <a:rPr lang="ru-RU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ru-RU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Рост популярности онлайн-сервисов.</a:t>
            </a:r>
          </a:p>
          <a:p>
            <a:pPr lvl="1"/>
            <a:r>
              <a:rPr lang="ru-RU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Потребность в интуитивном интерфейсе и актуальных данных.</a:t>
            </a:r>
          </a:p>
          <a:p>
            <a:pPr lvl="1"/>
            <a:r>
              <a:rPr lang="ru-RU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Потенциал привлечения пользователей.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Значимость</a:t>
            </a:r>
            <a:r>
              <a:rPr lang="ru-RU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Упрощение процесса выбора автомобиля и продвижение платформы.</a:t>
            </a: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A3AB49B3-7783-9D5F-4341-7C604837DEF7}"/>
              </a:ext>
            </a:extLst>
          </p:cNvPr>
          <p:cNvSpPr/>
          <p:nvPr/>
        </p:nvSpPr>
        <p:spPr>
          <a:xfrm>
            <a:off x="10468029" y="5278438"/>
            <a:ext cx="1571570" cy="1503418"/>
          </a:xfrm>
          <a:custGeom>
            <a:avLst/>
            <a:gdLst/>
            <a:ahLst/>
            <a:cxnLst/>
            <a:rect l="l" t="t" r="r" b="b"/>
            <a:pathLst>
              <a:path w="2097747" h="2119906">
                <a:moveTo>
                  <a:pt x="0" y="0"/>
                </a:moveTo>
                <a:lnTo>
                  <a:pt x="2097747" y="0"/>
                </a:lnTo>
                <a:lnTo>
                  <a:pt x="2097747" y="2119906"/>
                </a:lnTo>
                <a:lnTo>
                  <a:pt x="0" y="2119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75210535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потолок, метро, свет, линия">
            <a:extLst>
              <a:ext uri="{FF2B5EF4-FFF2-40B4-BE49-F238E27FC236}">
                <a16:creationId xmlns:a16="http://schemas.microsoft.com/office/drawing/2014/main" id="{26554E30-4DBE-DAF2-EF47-6407E01C4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3" y="365125"/>
            <a:ext cx="11401425" cy="11398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53EDDDCF-464E-4464-A0CE-730F9D239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874" y="1628776"/>
            <a:ext cx="11401425" cy="4351338"/>
          </a:xfrm>
        </p:spPr>
        <p:txBody>
          <a:bodyPr/>
          <a:lstStyle/>
          <a:p>
            <a:pPr marL="0" indent="0">
              <a:buNone/>
            </a:pPr>
            <a:r>
              <a:rPr lang="ru-RU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</a:t>
            </a:r>
            <a:r>
              <a:rPr lang="ru-RU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Разработка информационного пространства для подбора автомобилей с использованием современных технологий (</a:t>
            </a:r>
            <a:r>
              <a:rPr lang="ru-RU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ru-RU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TypeScript</a:t>
            </a:r>
            <a:r>
              <a:rPr lang="ru-RU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Node.js, </a:t>
            </a:r>
            <a:r>
              <a:rPr lang="ru-RU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ru-RU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5680325C-0E3E-61FB-088E-0216E2BC1E92}"/>
              </a:ext>
            </a:extLst>
          </p:cNvPr>
          <p:cNvSpPr/>
          <p:nvPr/>
        </p:nvSpPr>
        <p:spPr>
          <a:xfrm>
            <a:off x="10468029" y="5278438"/>
            <a:ext cx="1571570" cy="1503418"/>
          </a:xfrm>
          <a:custGeom>
            <a:avLst/>
            <a:gdLst/>
            <a:ahLst/>
            <a:cxnLst/>
            <a:rect l="l" t="t" r="r" b="b"/>
            <a:pathLst>
              <a:path w="2097747" h="2119906">
                <a:moveTo>
                  <a:pt x="0" y="0"/>
                </a:moveTo>
                <a:lnTo>
                  <a:pt x="2097747" y="0"/>
                </a:lnTo>
                <a:lnTo>
                  <a:pt x="2097747" y="2119906"/>
                </a:lnTo>
                <a:lnTo>
                  <a:pt x="0" y="2119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5075580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потолок, метро, свет, линия">
            <a:extLst>
              <a:ext uri="{FF2B5EF4-FFF2-40B4-BE49-F238E27FC236}">
                <a16:creationId xmlns:a16="http://schemas.microsoft.com/office/drawing/2014/main" id="{DE8BC71C-341B-69F9-E4C8-30BDF3C6F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3" y="365125"/>
            <a:ext cx="11401425" cy="115887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Freeform 25">
            <a:extLst>
              <a:ext uri="{FF2B5EF4-FFF2-40B4-BE49-F238E27FC236}">
                <a16:creationId xmlns:a16="http://schemas.microsoft.com/office/drawing/2014/main" id="{CFA827A6-1B36-4D1B-2779-C78750D2F604}"/>
              </a:ext>
            </a:extLst>
          </p:cNvPr>
          <p:cNvSpPr/>
          <p:nvPr/>
        </p:nvSpPr>
        <p:spPr>
          <a:xfrm>
            <a:off x="10468029" y="5278438"/>
            <a:ext cx="1571570" cy="1503418"/>
          </a:xfrm>
          <a:custGeom>
            <a:avLst/>
            <a:gdLst/>
            <a:ahLst/>
            <a:cxnLst/>
            <a:rect l="l" t="t" r="r" b="b"/>
            <a:pathLst>
              <a:path w="2097747" h="2119906">
                <a:moveTo>
                  <a:pt x="0" y="0"/>
                </a:moveTo>
                <a:lnTo>
                  <a:pt x="2097747" y="0"/>
                </a:lnTo>
                <a:lnTo>
                  <a:pt x="2097747" y="2119906"/>
                </a:lnTo>
                <a:lnTo>
                  <a:pt x="0" y="2119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C7160B3-E390-213B-FB3D-A19A32A72903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266702" y="1524000"/>
            <a:ext cx="10865475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анализ технологий для создания веб-приложений.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Определить ключевые характеристики разработки веб-приложений.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существующие платформы для подбора автомобилей.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Спроектировать структуру веб-приложения.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функциональное веб-приложение «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AutoSmart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47999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потолок, метро, свет, линия">
            <a:extLst>
              <a:ext uri="{FF2B5EF4-FFF2-40B4-BE49-F238E27FC236}">
                <a16:creationId xmlns:a16="http://schemas.microsoft.com/office/drawing/2014/main" id="{ABB4610A-4254-37FC-C9E8-0A028CDBC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3" y="365125"/>
            <a:ext cx="11401425" cy="11779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Предпроектный анализ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8DC84A9-59CD-9AC4-91D6-69FE099A75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8687" r="19446"/>
          <a:stretch/>
        </p:blipFill>
        <p:spPr>
          <a:xfrm>
            <a:off x="523873" y="1424677"/>
            <a:ext cx="5139026" cy="4057064"/>
          </a:xfrm>
        </p:spPr>
      </p:pic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E64806-0493-785B-B491-D345C8ED0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899" y="2086969"/>
            <a:ext cx="5720624" cy="3191469"/>
          </a:xfrm>
          <a:prstGeom prst="rect">
            <a:avLst/>
          </a:prstGeom>
        </p:spPr>
      </p:pic>
      <p:sp>
        <p:nvSpPr>
          <p:cNvPr id="13" name="Freeform 25">
            <a:extLst>
              <a:ext uri="{FF2B5EF4-FFF2-40B4-BE49-F238E27FC236}">
                <a16:creationId xmlns:a16="http://schemas.microsoft.com/office/drawing/2014/main" id="{5D542C5F-9259-1C17-453C-F370A94EC004}"/>
              </a:ext>
            </a:extLst>
          </p:cNvPr>
          <p:cNvSpPr/>
          <p:nvPr/>
        </p:nvSpPr>
        <p:spPr>
          <a:xfrm>
            <a:off x="10468029" y="5278438"/>
            <a:ext cx="1571570" cy="1503418"/>
          </a:xfrm>
          <a:custGeom>
            <a:avLst/>
            <a:gdLst/>
            <a:ahLst/>
            <a:cxnLst/>
            <a:rect l="l" t="t" r="r" b="b"/>
            <a:pathLst>
              <a:path w="2097747" h="2119906">
                <a:moveTo>
                  <a:pt x="0" y="0"/>
                </a:moveTo>
                <a:lnTo>
                  <a:pt x="2097747" y="0"/>
                </a:lnTo>
                <a:lnTo>
                  <a:pt x="2097747" y="2119906"/>
                </a:lnTo>
                <a:lnTo>
                  <a:pt x="0" y="21199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4802131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потолок, метро, свет, линия">
            <a:extLst>
              <a:ext uri="{FF2B5EF4-FFF2-40B4-BE49-F238E27FC236}">
                <a16:creationId xmlns:a16="http://schemas.microsoft.com/office/drawing/2014/main" id="{B479587B-33EC-49D5-D2FD-4601737F8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3" y="365125"/>
            <a:ext cx="11401425" cy="11779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ресурса</a:t>
            </a: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Freeform 25">
            <a:extLst>
              <a:ext uri="{FF2B5EF4-FFF2-40B4-BE49-F238E27FC236}">
                <a16:creationId xmlns:a16="http://schemas.microsoft.com/office/drawing/2014/main" id="{0C09FAA7-2939-649E-E9B8-F61BEAD87CB5}"/>
              </a:ext>
            </a:extLst>
          </p:cNvPr>
          <p:cNvSpPr/>
          <p:nvPr/>
        </p:nvSpPr>
        <p:spPr>
          <a:xfrm>
            <a:off x="10468029" y="5278438"/>
            <a:ext cx="1571570" cy="1503418"/>
          </a:xfrm>
          <a:custGeom>
            <a:avLst/>
            <a:gdLst/>
            <a:ahLst/>
            <a:cxnLst/>
            <a:rect l="l" t="t" r="r" b="b"/>
            <a:pathLst>
              <a:path w="2097747" h="2119906">
                <a:moveTo>
                  <a:pt x="0" y="0"/>
                </a:moveTo>
                <a:lnTo>
                  <a:pt x="2097747" y="0"/>
                </a:lnTo>
                <a:lnTo>
                  <a:pt x="2097747" y="2119906"/>
                </a:lnTo>
                <a:lnTo>
                  <a:pt x="0" y="2119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F853E06-0E4B-8662-94E7-559A4D6FF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983" y="1908175"/>
            <a:ext cx="8162034" cy="398870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E5784ED-8B58-1754-8334-0C7E404E5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491" y="2384945"/>
            <a:ext cx="4420217" cy="310558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9D47A34-F842-0E64-03AF-53CB1F6ED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9719" y="1785514"/>
            <a:ext cx="3907760" cy="430444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DBB3F26-F634-A7B0-FA92-A8B583242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3177" y="1685247"/>
            <a:ext cx="6740843" cy="4538438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157E2A4-BBF0-AECD-E902-B5D4A4DE1C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7464" y="2375081"/>
            <a:ext cx="6994241" cy="300874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FCD0C74-3AD8-942F-8E48-2F15FBB965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4335" y="1474174"/>
            <a:ext cx="3538526" cy="500062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B2A58AD-7C0B-68C9-BDEB-90A4784721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5227" y="1525252"/>
            <a:ext cx="3736742" cy="485842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A6016DA1-17F6-5D9D-BE01-15E269F062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54384" y="1508522"/>
            <a:ext cx="4178427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43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потолок, метро, свет, линия">
            <a:extLst>
              <a:ext uri="{FF2B5EF4-FFF2-40B4-BE49-F238E27FC236}">
                <a16:creationId xmlns:a16="http://schemas.microsoft.com/office/drawing/2014/main" id="{EEFEDBDD-7BF0-A111-5197-FCDD10145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3" y="365125"/>
            <a:ext cx="11401425" cy="11779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ресурса</a:t>
            </a: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Freeform 25">
            <a:extLst>
              <a:ext uri="{FF2B5EF4-FFF2-40B4-BE49-F238E27FC236}">
                <a16:creationId xmlns:a16="http://schemas.microsoft.com/office/drawing/2014/main" id="{B61D37A9-BC79-5C04-DC50-50AB9FEF3C99}"/>
              </a:ext>
            </a:extLst>
          </p:cNvPr>
          <p:cNvSpPr/>
          <p:nvPr/>
        </p:nvSpPr>
        <p:spPr>
          <a:xfrm>
            <a:off x="10468029" y="5278438"/>
            <a:ext cx="1571570" cy="1503418"/>
          </a:xfrm>
          <a:custGeom>
            <a:avLst/>
            <a:gdLst/>
            <a:ahLst/>
            <a:cxnLst/>
            <a:rect l="l" t="t" r="r" b="b"/>
            <a:pathLst>
              <a:path w="2097747" h="2119906">
                <a:moveTo>
                  <a:pt x="0" y="0"/>
                </a:moveTo>
                <a:lnTo>
                  <a:pt x="2097747" y="0"/>
                </a:lnTo>
                <a:lnTo>
                  <a:pt x="2097747" y="2119906"/>
                </a:lnTo>
                <a:lnTo>
                  <a:pt x="0" y="2119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35DB79E-5754-509A-4866-FCA2CD36C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475" y="2247648"/>
            <a:ext cx="3219899" cy="36009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0E6965-C5F9-DF02-116A-E1CCAF20BC97}"/>
              </a:ext>
            </a:extLst>
          </p:cNvPr>
          <p:cNvSpPr txBox="1"/>
          <p:nvPr/>
        </p:nvSpPr>
        <p:spPr>
          <a:xfrm>
            <a:off x="757239" y="1166134"/>
            <a:ext cx="4476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 для отображения автомобиля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B3D0A93-CDF1-223D-A7F6-F21A6DA74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474" y="2175533"/>
            <a:ext cx="3219899" cy="46063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52C2740-7D05-DE6E-28FF-11EE309C076A}"/>
              </a:ext>
            </a:extLst>
          </p:cNvPr>
          <p:cNvSpPr txBox="1"/>
          <p:nvPr/>
        </p:nvSpPr>
        <p:spPr>
          <a:xfrm>
            <a:off x="6638925" y="1166134"/>
            <a:ext cx="37004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 фильтрации автомобилей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FDCA5DF-DA11-95B2-8B10-CE9052AAF1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925" y="2344059"/>
            <a:ext cx="3238952" cy="329611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FC6BA5D-71AA-8DF7-2A8D-3CA4EDE73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925" y="3220075"/>
            <a:ext cx="4434447" cy="7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 descr="Изображение выглядит как строительство, машина, Наземный транспорт, транспортное средств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75F2168-1C05-B4F4-3F2C-0D6B2AFDFD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2643346" y="-2150159"/>
            <a:ext cx="15991046" cy="9008159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3" y="365125"/>
            <a:ext cx="11401425" cy="11779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ресурса</a:t>
            </a: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Freeform 25">
            <a:extLst>
              <a:ext uri="{FF2B5EF4-FFF2-40B4-BE49-F238E27FC236}">
                <a16:creationId xmlns:a16="http://schemas.microsoft.com/office/drawing/2014/main" id="{B5B5C8D3-6722-1C2A-9EB6-68D2ED35F0A0}"/>
              </a:ext>
            </a:extLst>
          </p:cNvPr>
          <p:cNvSpPr/>
          <p:nvPr/>
        </p:nvSpPr>
        <p:spPr>
          <a:xfrm>
            <a:off x="10468029" y="5278438"/>
            <a:ext cx="1571570" cy="1503418"/>
          </a:xfrm>
          <a:custGeom>
            <a:avLst/>
            <a:gdLst/>
            <a:ahLst/>
            <a:cxnLst/>
            <a:rect l="l" t="t" r="r" b="b"/>
            <a:pathLst>
              <a:path w="2097747" h="2119906">
                <a:moveTo>
                  <a:pt x="0" y="0"/>
                </a:moveTo>
                <a:lnTo>
                  <a:pt x="2097747" y="0"/>
                </a:lnTo>
                <a:lnTo>
                  <a:pt x="2097747" y="2119906"/>
                </a:lnTo>
                <a:lnTo>
                  <a:pt x="0" y="2119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510FF7-EC3F-EC89-34FF-231C115A1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486" y="1543050"/>
            <a:ext cx="9358314" cy="458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02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ранспортное средство, Наземный транспорт, колесо, шина">
            <a:extLst>
              <a:ext uri="{FF2B5EF4-FFF2-40B4-BE49-F238E27FC236}">
                <a16:creationId xmlns:a16="http://schemas.microsoft.com/office/drawing/2014/main" id="{5ED514E1-2987-5C1E-E132-B3170820F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3" y="365125"/>
            <a:ext cx="11401425" cy="11779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53EDDDCF-464E-4464-A0CE-730F9D239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873" y="1543050"/>
            <a:ext cx="11401425" cy="4351338"/>
          </a:xfrm>
        </p:spPr>
        <p:txBody>
          <a:bodyPr>
            <a:normAutofit/>
          </a:bodyPr>
          <a:lstStyle/>
          <a:p>
            <a:pPr marL="0" indent="0">
              <a:lnSpc>
                <a:spcPts val="4319"/>
              </a:lnSpc>
              <a:buNone/>
            </a:pPr>
            <a:r>
              <a:rPr lang="en-US" dirty="0" err="1">
                <a:solidFill>
                  <a:schemeClr val="accent4"/>
                </a:solidFill>
                <a:latin typeface="Times New Roman" panose="02020603050405020304" pitchFamily="18" charset="0"/>
                <a:ea typeface="Monterchi Sans"/>
                <a:cs typeface="Times New Roman" panose="02020603050405020304" pitchFamily="18" charset="0"/>
                <a:sym typeface="Monterchi Sans"/>
              </a:rPr>
              <a:t>Цель</a:t>
            </a:r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ea typeface="Monterchi Sans"/>
                <a:cs typeface="Times New Roman" panose="02020603050405020304" pitchFamily="18" charset="0"/>
                <a:sym typeface="Monterchi Sans"/>
              </a:rPr>
              <a:t> </a:t>
            </a:r>
            <a:r>
              <a:rPr lang="en-US" dirty="0" err="1">
                <a:solidFill>
                  <a:schemeClr val="accent4"/>
                </a:solidFill>
                <a:latin typeface="Times New Roman" panose="02020603050405020304" pitchFamily="18" charset="0"/>
                <a:ea typeface="Monterchi Sans"/>
                <a:cs typeface="Times New Roman" panose="02020603050405020304" pitchFamily="18" charset="0"/>
                <a:sym typeface="Monterchi Sans"/>
              </a:rPr>
              <a:t>была</a:t>
            </a:r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ea typeface="Monterchi Sans"/>
                <a:cs typeface="Times New Roman" panose="02020603050405020304" pitchFamily="18" charset="0"/>
                <a:sym typeface="Monterchi Sans"/>
              </a:rPr>
              <a:t> </a:t>
            </a:r>
            <a:r>
              <a:rPr lang="en-US" dirty="0" err="1">
                <a:solidFill>
                  <a:schemeClr val="accent4"/>
                </a:solidFill>
                <a:latin typeface="Times New Roman" panose="02020603050405020304" pitchFamily="18" charset="0"/>
                <a:ea typeface="Monterchi Sans"/>
                <a:cs typeface="Times New Roman" panose="02020603050405020304" pitchFamily="18" charset="0"/>
                <a:sym typeface="Monterchi Sans"/>
              </a:rPr>
              <a:t>достигнута</a:t>
            </a:r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ea typeface="Monterchi Sans"/>
                <a:cs typeface="Times New Roman" panose="02020603050405020304" pitchFamily="18" charset="0"/>
                <a:sym typeface="Monterchi Sans"/>
              </a:rPr>
              <a:t> и </a:t>
            </a:r>
            <a:r>
              <a:rPr lang="en-US" dirty="0" err="1">
                <a:solidFill>
                  <a:schemeClr val="accent4"/>
                </a:solidFill>
                <a:latin typeface="Times New Roman" panose="02020603050405020304" pitchFamily="18" charset="0"/>
                <a:ea typeface="Monterchi Sans"/>
                <a:cs typeface="Times New Roman" panose="02020603050405020304" pitchFamily="18" charset="0"/>
                <a:sym typeface="Monterchi Sans"/>
              </a:rPr>
              <a:t>все</a:t>
            </a:r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ea typeface="Monterchi Sans"/>
                <a:cs typeface="Times New Roman" panose="02020603050405020304" pitchFamily="18" charset="0"/>
                <a:sym typeface="Monterchi Sans"/>
              </a:rPr>
              <a:t> </a:t>
            </a:r>
            <a:r>
              <a:rPr lang="en-US" dirty="0" err="1">
                <a:solidFill>
                  <a:schemeClr val="accent4"/>
                </a:solidFill>
                <a:latin typeface="Times New Roman" panose="02020603050405020304" pitchFamily="18" charset="0"/>
                <a:ea typeface="Monterchi Sans"/>
                <a:cs typeface="Times New Roman" panose="02020603050405020304" pitchFamily="18" charset="0"/>
                <a:sym typeface="Monterchi Sans"/>
              </a:rPr>
              <a:t>поставленные</a:t>
            </a:r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ea typeface="Monterchi Sans"/>
                <a:cs typeface="Times New Roman" panose="02020603050405020304" pitchFamily="18" charset="0"/>
                <a:sym typeface="Monterchi Sans"/>
              </a:rPr>
              <a:t> </a:t>
            </a:r>
            <a:r>
              <a:rPr lang="en-US" dirty="0" err="1">
                <a:solidFill>
                  <a:schemeClr val="accent4"/>
                </a:solidFill>
                <a:latin typeface="Times New Roman" panose="02020603050405020304" pitchFamily="18" charset="0"/>
                <a:ea typeface="Monterchi Sans"/>
                <a:cs typeface="Times New Roman" panose="02020603050405020304" pitchFamily="18" charset="0"/>
                <a:sym typeface="Monterchi Sans"/>
              </a:rPr>
              <a:t>задачи</a:t>
            </a:r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ea typeface="Monterchi Sans"/>
                <a:cs typeface="Times New Roman" panose="02020603050405020304" pitchFamily="18" charset="0"/>
                <a:sym typeface="Monterchi Sans"/>
              </a:rPr>
              <a:t> </a:t>
            </a:r>
            <a:r>
              <a:rPr lang="en-US" dirty="0" err="1">
                <a:solidFill>
                  <a:schemeClr val="accent4"/>
                </a:solidFill>
                <a:latin typeface="Times New Roman" panose="02020603050405020304" pitchFamily="18" charset="0"/>
                <a:ea typeface="Monterchi Sans"/>
                <a:cs typeface="Times New Roman" panose="02020603050405020304" pitchFamily="18" charset="0"/>
                <a:sym typeface="Monterchi Sans"/>
              </a:rPr>
              <a:t>выполнены</a:t>
            </a:r>
            <a:endParaRPr lang="en-US" dirty="0">
              <a:solidFill>
                <a:schemeClr val="accent4"/>
              </a:solidFill>
              <a:latin typeface="Times New Roman" panose="02020603050405020304" pitchFamily="18" charset="0"/>
              <a:ea typeface="Monterchi Sans"/>
              <a:cs typeface="Times New Roman" panose="02020603050405020304" pitchFamily="18" charset="0"/>
              <a:sym typeface="Monterchi Sans"/>
            </a:endParaRP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D1EE6B48-72C3-2627-84D7-CC81A96F5FB4}"/>
              </a:ext>
            </a:extLst>
          </p:cNvPr>
          <p:cNvSpPr/>
          <p:nvPr/>
        </p:nvSpPr>
        <p:spPr>
          <a:xfrm>
            <a:off x="10468029" y="5278438"/>
            <a:ext cx="1571570" cy="1503418"/>
          </a:xfrm>
          <a:custGeom>
            <a:avLst/>
            <a:gdLst/>
            <a:ahLst/>
            <a:cxnLst/>
            <a:rect l="l" t="t" r="r" b="b"/>
            <a:pathLst>
              <a:path w="2097747" h="2119906">
                <a:moveTo>
                  <a:pt x="0" y="0"/>
                </a:moveTo>
                <a:lnTo>
                  <a:pt x="2097747" y="0"/>
                </a:lnTo>
                <a:lnTo>
                  <a:pt x="2097747" y="2119906"/>
                </a:lnTo>
                <a:lnTo>
                  <a:pt x="0" y="2119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65713512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Красный и фиолетовый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189</Words>
  <Application>Microsoft Office PowerPoint</Application>
  <PresentationFormat>Широкоэкранный</PresentationFormat>
  <Paragraphs>35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Тема Office</vt:lpstr>
      <vt:lpstr>ВЫПУСКНАЯ КВАЛИФИКАЦИОННАЯ РАБОТА   «Разработка информационного пространства для подбора автомобилей»  ВКР №09.02.07.21.4.2.19</vt:lpstr>
      <vt:lpstr>Актуальность</vt:lpstr>
      <vt:lpstr>Цель</vt:lpstr>
      <vt:lpstr>Задачи</vt:lpstr>
      <vt:lpstr>Предпроектный анализ</vt:lpstr>
      <vt:lpstr>Проектирование ресурса</vt:lpstr>
      <vt:lpstr>Разработка ресурса</vt:lpstr>
      <vt:lpstr>Демонстрация ресурса</vt:lpstr>
      <vt:lpstr>Заключение</vt:lpstr>
      <vt:lpstr>Спасибо за внимание!</vt:lpstr>
      <vt:lpstr>Рекомендуемые системные требования </vt:lpstr>
      <vt:lpstr>Оценка производственных затрат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Леонид Лавров</cp:lastModifiedBy>
  <cp:revision>64</cp:revision>
  <dcterms:modified xsi:type="dcterms:W3CDTF">2025-06-22T15:35:02Z</dcterms:modified>
</cp:coreProperties>
</file>